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16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27" name="Title Text"/>
          <p:cNvSpPr txBox="1"/>
          <p:nvPr>
            <p:ph type="title"/>
          </p:nvPr>
        </p:nvSpPr>
        <p:spPr>
          <a:xfrm>
            <a:off x="4833937" y="4536281"/>
            <a:ext cx="14716126" cy="4643438"/>
          </a:xfrm>
          <a:prstGeom prst="rect">
            <a:avLst/>
          </a:prstGeom>
        </p:spPr>
        <p:txBody>
          <a:bodyPr/>
          <a:lstStyle/>
          <a:p>
            <a:pPr/>
            <a:r>
              <a:t>Title Text</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12014199" y="13004800"/>
            <a:ext cx="409780"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predictioncenter.org/index.cgi" TargetMode="External"/><Relationship Id="rId3" Type="http://schemas.openxmlformats.org/officeDocument/2006/relationships/hyperlink" Target="https://zhanglab.ccmb.med.umich.edu/casp7/21.html" TargetMode="External"/><Relationship Id="rId4" Type="http://schemas.openxmlformats.org/officeDocument/2006/relationships/hyperlink" Target="http://predictioncenter.org/casp8/groups_analysis.cgi?target_type=0&amp;gr_type=server&amp;domain_classifications_id=1,2,3,4&amp;field=sum_z_gdt_ts_server_pos" TargetMode="External"/><Relationship Id="rId5" Type="http://schemas.openxmlformats.org/officeDocument/2006/relationships/hyperlink" Target="http://predictioncenter.org/casp9/groups_analysis.cgi?type=server&amp;tbm=on&amp;tbmfm=on&amp;fm=on&amp;submit=Filter" TargetMode="External"/><Relationship Id="rId6" Type="http://schemas.openxmlformats.org/officeDocument/2006/relationships/hyperlink" Target="http://predictioncenter.org/casp10/groups_analysis.cgi?type=server&amp;tbm=on&amp;tbm_hard=on&amp;tbmfm=on&amp;fm=on&amp;submit=Filter" TargetMode="External"/><Relationship Id="rId7" Type="http://schemas.openxmlformats.org/officeDocument/2006/relationships/hyperlink" Target="http://www.predictioncenter.org/casp11/zscores_final.cgi?model_type=first&amp;gr_type=server_only" TargetMode="External"/><Relationship Id="rId8" Type="http://schemas.openxmlformats.org/officeDocument/2006/relationships/hyperlink" Target="http://www.predictioncenter.org/casp12/zscores_final.cgi?model_type=first&amp;gr_type=server_only" TargetMode="External"/><Relationship Id="rId9" Type="http://schemas.openxmlformats.org/officeDocument/2006/relationships/hyperlink" Target="http://www.predictioncenter.org/casp13/zscores_final.cgi?model_type=first&amp;gr_type=server_only" TargetMode="External"/><Relationship Id="rId10" Type="http://schemas.openxmlformats.org/officeDocument/2006/relationships/hyperlink" Target="https://alphafold.ebi.ac.uk/"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3.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nature.com/articles/s41467-024-51801-z"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colab.research.google.com/github/daveminh/Chem456-2024F/blob/main/exercises/03-Homology_Modeling.ipynb"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bioinfo.rpi.edu/bystrc/courses/biol4550/lecture19.pdf" TargetMode="External"/><Relationship Id="rId3" Type="http://schemas.openxmlformats.org/officeDocument/2006/relationships/hyperlink" Target="https://github.com/pb3lab/ibm3202/blob/master/tutorials/lab04_cm.ipynb" TargetMode="External"/><Relationship Id="rId4" Type="http://schemas.openxmlformats.org/officeDocument/2006/relationships/hyperlink" Target="https://www.nature.com/articles/s41586-021-03819-2" TargetMode="External"/><Relationship Id="rId5" Type="http://schemas.openxmlformats.org/officeDocument/2006/relationships/hyperlink" Target="https://www.blopig.com/blog/2021/07/alphafold-2-is-here-whats-behind-the-structure-prediction-miracle/" TargetMode="External"/><Relationship Id="rId6" Type="http://schemas.openxmlformats.org/officeDocument/2006/relationships/hyperlink" Target="https://www.ncbi.nlm.nih.gov/pmc/articles/PMC8592092/pdf/nihms-1751143.pdf" TargetMode="External"/><Relationship Id="rId7" Type="http://schemas.openxmlformats.org/officeDocument/2006/relationships/hyperlink" Target="https://doi.org/10.1126/science.abj8754"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colab.research.google.com/github/daveminh/Chem456-2024F/blob/main/exercises/03-Homology_Modeling.ipynb"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en.wikipedia.org/wiki/List_of_protein_structure_prediction_software"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9/4/2024"/>
          <p:cNvSpPr txBox="1"/>
          <p:nvPr>
            <p:ph type="title"/>
          </p:nvPr>
        </p:nvSpPr>
        <p:spPr>
          <a:prstGeom prst="rect">
            <a:avLst/>
          </a:prstGeom>
        </p:spPr>
        <p:txBody>
          <a:bodyPr/>
          <a:lstStyle/>
          <a:p>
            <a:pPr/>
            <a:r>
              <a:t>9/4/2024</a:t>
            </a:r>
          </a:p>
        </p:txBody>
      </p:sp>
      <p:sp>
        <p:nvSpPr>
          <p:cNvPr id="138" name="Exercise 3: Homology Modeling…"/>
          <p:cNvSpPr txBox="1"/>
          <p:nvPr>
            <p:ph type="body" idx="1"/>
          </p:nvPr>
        </p:nvSpPr>
        <p:spPr>
          <a:prstGeom prst="rect">
            <a:avLst/>
          </a:prstGeom>
        </p:spPr>
        <p:txBody>
          <a:bodyPr/>
          <a:lstStyle/>
          <a:p>
            <a:pPr/>
            <a:r>
              <a:t>Exercise 3: Homology Modeling</a:t>
            </a:r>
          </a:p>
          <a:p>
            <a:pPr/>
            <a:r>
              <a:t>Structure prediction principles</a:t>
            </a:r>
          </a:p>
        </p:txBody>
      </p:sp>
      <p:sp>
        <p:nvSpPr>
          <p:cNvPr id="13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ASP"/>
          <p:cNvSpPr txBox="1"/>
          <p:nvPr>
            <p:ph type="title"/>
          </p:nvPr>
        </p:nvSpPr>
        <p:spPr>
          <a:prstGeom prst="rect">
            <a:avLst/>
          </a:prstGeom>
        </p:spPr>
        <p:txBody>
          <a:bodyPr/>
          <a:lstStyle/>
          <a:p>
            <a:pPr/>
            <a:r>
              <a:t>CASP</a:t>
            </a:r>
          </a:p>
        </p:txBody>
      </p:sp>
      <p:sp>
        <p:nvSpPr>
          <p:cNvPr id="175" name="“Critical Assessment of protein Structure Prediction” (CASP) experiments are blinded tests of the ability to predict structure from sequence. (see http://www.predictioncenter.org/index.cgi)…"/>
          <p:cNvSpPr txBox="1"/>
          <p:nvPr>
            <p:ph type="body" idx="1"/>
          </p:nvPr>
        </p:nvSpPr>
        <p:spPr>
          <a:prstGeom prst="rect">
            <a:avLst/>
          </a:prstGeom>
        </p:spPr>
        <p:txBody>
          <a:bodyPr/>
          <a:lstStyle/>
          <a:p>
            <a:pPr lvl="1"/>
          </a:p>
          <a:p>
            <a:pPr/>
            <a:r>
              <a:t>“Critical Assessment of protein Structure Prediction” (CASP) experiments are </a:t>
            </a:r>
            <a:r>
              <a:rPr i="1">
                <a:latin typeface="+mj-lt"/>
                <a:ea typeface="+mj-ea"/>
                <a:cs typeface="+mj-cs"/>
                <a:sym typeface="Helvetica"/>
              </a:rPr>
              <a:t>blinded</a:t>
            </a:r>
            <a:r>
              <a:t> tests of the ability to predict structure from sequence. (see </a:t>
            </a:r>
            <a:r>
              <a:rPr u="sng">
                <a:hlinkClick r:id="rId2" invalidUrl="" action="" tgtFrame="" tooltip="" history="1" highlightClick="0" endSnd="0"/>
              </a:rPr>
              <a:t>http://www.predictioncenter.org/index.cgi</a:t>
            </a:r>
            <a:r>
              <a:t>)</a:t>
            </a:r>
          </a:p>
          <a:p>
            <a:pPr lvl="1"/>
            <a:r>
              <a:t>“I-TASSER (as 'Zhang-Server') was ranked as the No 1 server for protein structure prediction in recent community-wide </a:t>
            </a:r>
            <a:r>
              <a:rPr u="sng">
                <a:hlinkClick r:id="rId3" invalidUrl="" action="" tgtFrame="" tooltip="" history="1" highlightClick="0" endSnd="0"/>
              </a:rPr>
              <a:t>CASP7</a:t>
            </a:r>
            <a:r>
              <a:t>, </a:t>
            </a:r>
            <a:r>
              <a:rPr u="sng">
                <a:hlinkClick r:id="rId4" invalidUrl="" action="" tgtFrame="" tooltip="" history="1" highlightClick="0" endSnd="0"/>
              </a:rPr>
              <a:t>CASP8</a:t>
            </a:r>
            <a:r>
              <a:t>, </a:t>
            </a:r>
            <a:r>
              <a:rPr u="sng">
                <a:hlinkClick r:id="rId5" invalidUrl="" action="" tgtFrame="" tooltip="" history="1" highlightClick="0" endSnd="0"/>
              </a:rPr>
              <a:t>CASP9</a:t>
            </a:r>
            <a:r>
              <a:t>, </a:t>
            </a:r>
            <a:r>
              <a:rPr u="sng">
                <a:hlinkClick r:id="rId6" invalidUrl="" action="" tgtFrame="" tooltip="" history="1" highlightClick="0" endSnd="0"/>
              </a:rPr>
              <a:t>CASP10</a:t>
            </a:r>
            <a:r>
              <a:t>, </a:t>
            </a:r>
            <a:r>
              <a:rPr u="sng">
                <a:hlinkClick r:id="rId7" invalidUrl="" action="" tgtFrame="" tooltip="" history="1" highlightClick="0" endSnd="0"/>
              </a:rPr>
              <a:t>CASP11</a:t>
            </a:r>
            <a:r>
              <a:t>, </a:t>
            </a:r>
            <a:r>
              <a:rPr u="sng">
                <a:hlinkClick r:id="rId8" invalidUrl="" action="" tgtFrame="" tooltip="" history="1" highlightClick="0" endSnd="0"/>
              </a:rPr>
              <a:t>CASP12</a:t>
            </a:r>
            <a:r>
              <a:t>, and </a:t>
            </a:r>
            <a:r>
              <a:rPr u="sng">
                <a:hlinkClick r:id="rId9" invalidUrl="" action="" tgtFrame="" tooltip="" history="1" highlightClick="0" endSnd="0"/>
              </a:rPr>
              <a:t>CASP13</a:t>
            </a:r>
            <a:r>
              <a:t> experiments.”</a:t>
            </a:r>
          </a:p>
          <a:p>
            <a:pPr lvl="1"/>
            <a:r>
              <a:t>“</a:t>
            </a:r>
            <a:r>
              <a:rPr u="sng">
                <a:hlinkClick r:id="rId10" invalidUrl="" action="" tgtFrame="" tooltip="" history="1" highlightClick="0" endSnd="0"/>
              </a:rPr>
              <a:t>AlphaFold</a:t>
            </a:r>
            <a:r>
              <a:t> is an AI system developed by DeepMind that predicts a protein’s 3D structure from its amino acid sequence. It regularly achieves accuracy competitive with experiment.” “In CASP14, AlphaFold was the top-ranked protein structure prediction method by a large margin.”</a:t>
            </a:r>
          </a:p>
        </p:txBody>
      </p:sp>
      <p:sp>
        <p:nvSpPr>
          <p:cNvPr id="1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5"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Discuss"/>
          <p:cNvSpPr txBox="1"/>
          <p:nvPr>
            <p:ph type="title"/>
          </p:nvPr>
        </p:nvSpPr>
        <p:spPr>
          <a:prstGeom prst="rect">
            <a:avLst/>
          </a:prstGeom>
        </p:spPr>
        <p:txBody>
          <a:bodyPr/>
          <a:lstStyle/>
          <a:p>
            <a:pPr/>
            <a:r>
              <a:t>Discuss</a:t>
            </a:r>
          </a:p>
        </p:txBody>
      </p:sp>
      <p:sp>
        <p:nvSpPr>
          <p:cNvPr id="179" name="What factors increase/decrease…"/>
          <p:cNvSpPr txBox="1"/>
          <p:nvPr>
            <p:ph type="body" idx="1"/>
          </p:nvPr>
        </p:nvSpPr>
        <p:spPr>
          <a:prstGeom prst="rect">
            <a:avLst/>
          </a:prstGeom>
        </p:spPr>
        <p:txBody>
          <a:bodyPr/>
          <a:lstStyle/>
          <a:p>
            <a:pPr/>
            <a:r>
              <a:t>What factors increase/decrease </a:t>
            </a:r>
          </a:p>
          <a:p>
            <a:pPr lvl="1"/>
            <a:r>
              <a:t>your confidence in a predicted structure?</a:t>
            </a:r>
          </a:p>
          <a:p>
            <a:pPr lvl="1"/>
            <a:r>
              <a:t>the influences of choice of prediction algorithm?</a:t>
            </a:r>
          </a:p>
          <a:p>
            <a:pPr/>
            <a:r>
              <a:t>Can homology modeling/threading be used to</a:t>
            </a:r>
          </a:p>
          <a:p>
            <a:pPr lvl="1"/>
            <a:r>
              <a:t>predict the effect of a mutation</a:t>
            </a:r>
          </a:p>
          <a:p>
            <a:pPr lvl="2"/>
            <a:r>
              <a:t>of a contact with a ligand in a binding site?</a:t>
            </a:r>
          </a:p>
          <a:p>
            <a:pPr lvl="2"/>
            <a:r>
              <a:t>on a large-scale conformational change?</a:t>
            </a:r>
          </a:p>
          <a:p>
            <a:pPr lvl="1"/>
            <a:r>
              <a:t>predict the effect of buffer conditions?</a:t>
            </a:r>
          </a:p>
        </p:txBody>
      </p:sp>
      <p:sp>
        <p:nvSpPr>
          <p:cNvPr id="1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AlphaFold"/>
          <p:cNvSpPr txBox="1"/>
          <p:nvPr>
            <p:ph type="title"/>
          </p:nvPr>
        </p:nvSpPr>
        <p:spPr>
          <a:prstGeom prst="rect">
            <a:avLst/>
          </a:prstGeom>
        </p:spPr>
        <p:txBody>
          <a:bodyPr/>
          <a:lstStyle/>
          <a:p>
            <a:pPr/>
            <a:r>
              <a:t>AlphaFold</a:t>
            </a:r>
          </a:p>
        </p:txBody>
      </p:sp>
      <p:sp>
        <p:nvSpPr>
          <p:cNvPr id="1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AlphaFold 2 performance"/>
          <p:cNvSpPr txBox="1"/>
          <p:nvPr>
            <p:ph type="title"/>
          </p:nvPr>
        </p:nvSpPr>
        <p:spPr>
          <a:prstGeom prst="rect">
            <a:avLst/>
          </a:prstGeom>
        </p:spPr>
        <p:txBody>
          <a:bodyPr/>
          <a:lstStyle/>
          <a:p>
            <a:pPr/>
            <a:r>
              <a:t>AlphaFold 2 performance</a:t>
            </a:r>
          </a:p>
        </p:txBody>
      </p:sp>
      <p:sp>
        <p:nvSpPr>
          <p:cNvPr id="1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Image" descr="Image"/>
          <p:cNvPicPr>
            <a:picLocks noChangeAspect="1"/>
          </p:cNvPicPr>
          <p:nvPr/>
        </p:nvPicPr>
        <p:blipFill>
          <a:blip r:embed="rId2">
            <a:extLst/>
          </a:blip>
          <a:srcRect l="0" t="0" r="0" b="52301"/>
          <a:stretch>
            <a:fillRect/>
          </a:stretch>
        </p:blipFill>
        <p:spPr>
          <a:xfrm>
            <a:off x="443706" y="4502447"/>
            <a:ext cx="23496650" cy="7180738"/>
          </a:xfrm>
          <a:prstGeom prst="rect">
            <a:avLst/>
          </a:prstGeom>
          <a:ln w="12700">
            <a:miter lim="400000"/>
          </a:ln>
        </p:spPr>
      </p:pic>
      <p:sp>
        <p:nvSpPr>
          <p:cNvPr id="188" name="https://www.nature.com/articles/s41586-021-03819-2"/>
          <p:cNvSpPr txBox="1"/>
          <p:nvPr/>
        </p:nvSpPr>
        <p:spPr>
          <a:xfrm>
            <a:off x="7358955" y="12221086"/>
            <a:ext cx="9666090"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https://www.nature.com/articles/s41586-021-03819-2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1" name="Image" descr="Image"/>
          <p:cNvPicPr>
            <a:picLocks noChangeAspect="1"/>
          </p:cNvPicPr>
          <p:nvPr/>
        </p:nvPicPr>
        <p:blipFill>
          <a:blip r:embed="rId2">
            <a:extLst/>
          </a:blip>
          <a:stretch>
            <a:fillRect/>
          </a:stretch>
        </p:blipFill>
        <p:spPr>
          <a:xfrm>
            <a:off x="1910900" y="2032000"/>
            <a:ext cx="8255001" cy="9652000"/>
          </a:xfrm>
          <a:prstGeom prst="rect">
            <a:avLst/>
          </a:prstGeom>
          <a:ln w="12700">
            <a:miter lim="400000"/>
          </a:ln>
        </p:spPr>
      </p:pic>
      <p:sp>
        <p:nvSpPr>
          <p:cNvPr id="192" name="https://www.forbes.com/sites/robtoews/2021/10/03/alphafold-is-the-most-important-achievement-in-ai-ever/"/>
          <p:cNvSpPr txBox="1"/>
          <p:nvPr/>
        </p:nvSpPr>
        <p:spPr>
          <a:xfrm>
            <a:off x="1121912" y="11936098"/>
            <a:ext cx="9832976"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https://www.forbes.com/sites/robtoews/2021/10/03/alphafold-is-the-most-important-achievement-in-ai-ever/</a:t>
            </a:r>
          </a:p>
        </p:txBody>
      </p:sp>
      <p:pic>
        <p:nvPicPr>
          <p:cNvPr id="193" name="Image" descr="Image"/>
          <p:cNvPicPr>
            <a:picLocks noChangeAspect="1"/>
          </p:cNvPicPr>
          <p:nvPr/>
        </p:nvPicPr>
        <p:blipFill>
          <a:blip r:embed="rId3">
            <a:extLst/>
          </a:blip>
          <a:stretch>
            <a:fillRect/>
          </a:stretch>
        </p:blipFill>
        <p:spPr>
          <a:xfrm>
            <a:off x="13963879" y="1778000"/>
            <a:ext cx="7810501" cy="10160000"/>
          </a:xfrm>
          <a:prstGeom prst="rect">
            <a:avLst/>
          </a:prstGeom>
          <a:ln w="12700">
            <a:miter lim="400000"/>
          </a:ln>
        </p:spPr>
      </p:pic>
      <p:sp>
        <p:nvSpPr>
          <p:cNvPr id="194" name="https://twitter.com/demishassabis/status/1552622520406347777"/>
          <p:cNvSpPr txBox="1"/>
          <p:nvPr/>
        </p:nvSpPr>
        <p:spPr>
          <a:xfrm>
            <a:off x="14881111" y="11936098"/>
            <a:ext cx="5976037"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https://twitter.com/demishassabis/status/1552622520406347777</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Image" descr="Image"/>
          <p:cNvPicPr>
            <a:picLocks noChangeAspect="1"/>
          </p:cNvPicPr>
          <p:nvPr/>
        </p:nvPicPr>
        <p:blipFill>
          <a:blip r:embed="rId2">
            <a:extLst/>
          </a:blip>
          <a:stretch>
            <a:fillRect/>
          </a:stretch>
        </p:blipFill>
        <p:spPr>
          <a:xfrm>
            <a:off x="573848" y="3530979"/>
            <a:ext cx="15008386" cy="7659452"/>
          </a:xfrm>
          <a:prstGeom prst="rect">
            <a:avLst/>
          </a:prstGeom>
          <a:ln w="12700">
            <a:miter lim="400000"/>
          </a:ln>
        </p:spPr>
      </p:pic>
      <p:pic>
        <p:nvPicPr>
          <p:cNvPr id="197" name="Image" descr="Image"/>
          <p:cNvPicPr>
            <a:picLocks noChangeAspect="1"/>
          </p:cNvPicPr>
          <p:nvPr/>
        </p:nvPicPr>
        <p:blipFill>
          <a:blip r:embed="rId3">
            <a:extLst/>
          </a:blip>
          <a:stretch>
            <a:fillRect/>
          </a:stretch>
        </p:blipFill>
        <p:spPr>
          <a:xfrm>
            <a:off x="10690829" y="4373121"/>
            <a:ext cx="12573001" cy="9156701"/>
          </a:xfrm>
          <a:prstGeom prst="rect">
            <a:avLst/>
          </a:prstGeom>
          <a:ln w="12700">
            <a:miter lim="400000"/>
          </a:ln>
        </p:spPr>
      </p:pic>
      <p:sp>
        <p:nvSpPr>
          <p:cNvPr id="198" name="AlphaFold and RoseTTA fold"/>
          <p:cNvSpPr txBox="1"/>
          <p:nvPr>
            <p:ph type="title"/>
          </p:nvPr>
        </p:nvSpPr>
        <p:spPr>
          <a:prstGeom prst="rect">
            <a:avLst/>
          </a:prstGeom>
        </p:spPr>
        <p:txBody>
          <a:bodyPr/>
          <a:lstStyle/>
          <a:p>
            <a:pPr/>
            <a:r>
              <a:t>AlphaFold and RoseTTA fold</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How does it work? An overview"/>
          <p:cNvSpPr txBox="1"/>
          <p:nvPr>
            <p:ph type="title"/>
          </p:nvPr>
        </p:nvSpPr>
        <p:spPr>
          <a:prstGeom prst="rect">
            <a:avLst/>
          </a:prstGeom>
        </p:spPr>
        <p:txBody>
          <a:bodyPr/>
          <a:lstStyle/>
          <a:p>
            <a:pPr/>
            <a:r>
              <a:t>How does it work? An overview</a:t>
            </a:r>
          </a:p>
        </p:txBody>
      </p:sp>
      <p:sp>
        <p:nvSpPr>
          <p:cNvPr id="2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3" name="Image" descr="Image"/>
          <p:cNvPicPr>
            <a:picLocks noChangeAspect="1"/>
          </p:cNvPicPr>
          <p:nvPr/>
        </p:nvPicPr>
        <p:blipFill>
          <a:blip r:embed="rId2">
            <a:extLst/>
          </a:blip>
          <a:srcRect l="0" t="47674" r="0" b="0"/>
          <a:stretch>
            <a:fillRect/>
          </a:stretch>
        </p:blipFill>
        <p:spPr>
          <a:xfrm>
            <a:off x="1488082" y="4504233"/>
            <a:ext cx="21407681" cy="717698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06" name="Inputs"/>
          <p:cNvSpPr txBox="1"/>
          <p:nvPr>
            <p:ph type="title"/>
          </p:nvPr>
        </p:nvSpPr>
        <p:spPr>
          <a:prstGeom prst="rect">
            <a:avLst/>
          </a:prstGeom>
        </p:spPr>
        <p:txBody>
          <a:bodyPr/>
          <a:lstStyle/>
          <a:p>
            <a:pPr/>
            <a:r>
              <a:t>Inputs</a:t>
            </a:r>
          </a:p>
        </p:txBody>
      </p:sp>
      <p:sp>
        <p:nvSpPr>
          <p:cNvPr id="207" name="At the most basic level, a machine learning model takes inputs and produces outputs…"/>
          <p:cNvSpPr txBox="1"/>
          <p:nvPr>
            <p:ph type="body" sz="half" idx="1"/>
          </p:nvPr>
        </p:nvSpPr>
        <p:spPr>
          <a:xfrm>
            <a:off x="10788774" y="3330277"/>
            <a:ext cx="12700001" cy="9525001"/>
          </a:xfrm>
          <a:prstGeom prst="rect">
            <a:avLst/>
          </a:prstGeom>
        </p:spPr>
        <p:txBody>
          <a:bodyPr anchor="ctr"/>
          <a:lstStyle/>
          <a:p>
            <a:pPr/>
            <a:r>
              <a:t>At the most basic level, a machine learning model takes inputs and produces outputs</a:t>
            </a:r>
          </a:p>
          <a:p>
            <a:pPr/>
            <a:r>
              <a:t>For AlphaFold2, the inputs are</a:t>
            </a:r>
          </a:p>
          <a:p>
            <a:pPr lvl="1"/>
            <a:r>
              <a:t>a multiple sequence alignment, a set of similar sequences from different organisms</a:t>
            </a:r>
          </a:p>
          <a:p>
            <a:pPr lvl="2"/>
            <a:r>
              <a:t>MSA helps identify </a:t>
            </a:r>
          </a:p>
          <a:p>
            <a:pPr lvl="3"/>
            <a:r>
              <a:t>which parts are most likely to mutate</a:t>
            </a:r>
          </a:p>
          <a:p>
            <a:pPr lvl="3"/>
            <a:r>
              <a:t>correlations between mutations, or coevolution; amino acids that coevolve are likely to be close in physical space</a:t>
            </a:r>
          </a:p>
          <a:p>
            <a:pPr lvl="1"/>
            <a:r>
              <a:t>pair representations of templates</a:t>
            </a:r>
          </a:p>
          <a:p>
            <a:pPr lvl="2"/>
            <a:r>
              <a:t>pair representation includes distance between beta carbons, displacement of alpha carbons</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9" name="Image" descr="Image"/>
          <p:cNvPicPr>
            <a:picLocks noChangeAspect="1"/>
          </p:cNvPicPr>
          <p:nvPr/>
        </p:nvPicPr>
        <p:blipFill>
          <a:blip r:embed="rId2">
            <a:extLst/>
          </a:blip>
          <a:srcRect l="0" t="47674" r="63663" b="0"/>
          <a:stretch>
            <a:fillRect/>
          </a:stretch>
        </p:blipFill>
        <p:spPr>
          <a:xfrm>
            <a:off x="1488082" y="4504233"/>
            <a:ext cx="7778812" cy="717698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12" name="Transformer Overview"/>
          <p:cNvSpPr txBox="1"/>
          <p:nvPr>
            <p:ph type="title"/>
          </p:nvPr>
        </p:nvSpPr>
        <p:spPr>
          <a:prstGeom prst="rect">
            <a:avLst/>
          </a:prstGeom>
        </p:spPr>
        <p:txBody>
          <a:bodyPr/>
          <a:lstStyle/>
          <a:p>
            <a:pPr/>
            <a:r>
              <a:t>Transformer Overview</a:t>
            </a:r>
          </a:p>
        </p:txBody>
      </p:sp>
      <p:sp>
        <p:nvSpPr>
          <p:cNvPr id="213" name="Series of functions that…"/>
          <p:cNvSpPr txBox="1"/>
          <p:nvPr>
            <p:ph type="body" sz="half" idx="1"/>
          </p:nvPr>
        </p:nvSpPr>
        <p:spPr>
          <a:xfrm>
            <a:off x="10788774" y="3330277"/>
            <a:ext cx="12700001" cy="9525001"/>
          </a:xfrm>
          <a:prstGeom prst="rect">
            <a:avLst/>
          </a:prstGeom>
        </p:spPr>
        <p:txBody>
          <a:bodyPr anchor="ctr"/>
          <a:lstStyle/>
          <a:p>
            <a:pPr lvl="2"/>
            <a:r>
              <a:t>Series of functions that</a:t>
            </a:r>
          </a:p>
          <a:p>
            <a:pPr lvl="3"/>
            <a:r>
              <a:t>take input</a:t>
            </a:r>
          </a:p>
          <a:p>
            <a:pPr lvl="3"/>
            <a:r>
              <a:t>generate outputs</a:t>
            </a:r>
          </a:p>
          <a:p>
            <a:pPr lvl="3"/>
            <a:r>
              <a:t>exchange information between MSA and pair representations</a:t>
            </a:r>
          </a:p>
          <a:p>
            <a:pPr lvl="2"/>
            <a:r>
              <a:t>What is new? “Before AlphaFold 2, most deep learning models would take a multiple sequence alignment and output some inference about geometric proximity.”</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Image" descr="Image"/>
          <p:cNvPicPr>
            <a:picLocks noChangeAspect="1"/>
          </p:cNvPicPr>
          <p:nvPr/>
        </p:nvPicPr>
        <p:blipFill>
          <a:blip r:embed="rId2">
            <a:extLst/>
          </a:blip>
          <a:srcRect l="36444" t="47674" r="23794" b="0"/>
          <a:stretch>
            <a:fillRect/>
          </a:stretch>
        </p:blipFill>
        <p:spPr>
          <a:xfrm>
            <a:off x="1270437" y="4504233"/>
            <a:ext cx="8511978" cy="717698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he New Transformer Concept"/>
          <p:cNvSpPr txBox="1"/>
          <p:nvPr>
            <p:ph type="title"/>
          </p:nvPr>
        </p:nvSpPr>
        <p:spPr>
          <a:prstGeom prst="rect">
            <a:avLst/>
          </a:prstGeom>
        </p:spPr>
        <p:txBody>
          <a:bodyPr/>
          <a:lstStyle/>
          <a:p>
            <a:pPr/>
            <a:r>
              <a:t>The New Transformer Concept</a:t>
            </a:r>
          </a:p>
        </p:txBody>
      </p:sp>
      <p:sp>
        <p:nvSpPr>
          <p:cNvPr id="2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9" name="Image" descr="Image"/>
          <p:cNvPicPr>
            <a:picLocks noChangeAspect="1"/>
          </p:cNvPicPr>
          <p:nvPr/>
        </p:nvPicPr>
        <p:blipFill>
          <a:blip r:embed="rId2">
            <a:extLst/>
          </a:blip>
          <a:stretch>
            <a:fillRect/>
          </a:stretch>
        </p:blipFill>
        <p:spPr>
          <a:xfrm>
            <a:off x="1270000" y="3476327"/>
            <a:ext cx="13004800" cy="9232901"/>
          </a:xfrm>
          <a:prstGeom prst="rect">
            <a:avLst/>
          </a:prstGeom>
          <a:ln w="12700">
            <a:miter lim="400000"/>
          </a:ln>
        </p:spPr>
      </p:pic>
      <p:sp>
        <p:nvSpPr>
          <p:cNvPr id="220" name="Conceptualization of the Evoformer information. In the left diagram, the MSA transformer identifies a correlation between two columns of the MSA, each corresponding to a residue. This information is passed to the pair representation, where subsequently t"/>
          <p:cNvSpPr txBox="1"/>
          <p:nvPr/>
        </p:nvSpPr>
        <p:spPr>
          <a:xfrm>
            <a:off x="14605000" y="4884439"/>
            <a:ext cx="8255000" cy="6416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Conceptualization of the Evoformer information. In the left diagram, the MSA transformer identifies a correlation between two columns of the MSA, each corresponding to a residue. This information is passed to the pair representation, where subsequently the pair representation identifies another possible interaction. In the right diagram, the information is passed back to the MSA. The MSA transformer receives an input from the pair representation, and observes that another pair of columns exhibits a significant correlation.</a:t>
            </a:r>
          </a:p>
        </p:txBody>
      </p:sp>
      <p:sp>
        <p:nvSpPr>
          <p:cNvPr id="221" name="https://www.blopig.com/blog/2021/07/alphafold-2-is-here-whats-behind-the-structure-prediction-miracle/"/>
          <p:cNvSpPr txBox="1"/>
          <p:nvPr/>
        </p:nvSpPr>
        <p:spPr>
          <a:xfrm>
            <a:off x="13934681" y="11688584"/>
            <a:ext cx="9595638"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https://www.blopig.com/blog/2021/07/alphafold-2-is-here-whats-behind-the-structure-prediction-miracle/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tructure Prediction"/>
          <p:cNvSpPr txBox="1"/>
          <p:nvPr>
            <p:ph type="title"/>
          </p:nvPr>
        </p:nvSpPr>
        <p:spPr>
          <a:xfrm>
            <a:off x="635000" y="317500"/>
            <a:ext cx="23114000" cy="2540000"/>
          </a:xfrm>
          <a:prstGeom prst="rect">
            <a:avLst/>
          </a:prstGeom>
        </p:spPr>
        <p:txBody>
          <a:bodyPr/>
          <a:lstStyle/>
          <a:p>
            <a:pPr/>
            <a:r>
              <a:t>Structure Prediction</a:t>
            </a:r>
          </a:p>
        </p:txBody>
      </p:sp>
      <p:sp>
        <p:nvSpPr>
          <p:cNvPr id="142" name="This lecture is intended to help you achieve the following learning objective: Predict protein structure based on the sequence of amino acids. Express confidence in the quality of a structure prediction.…"/>
          <p:cNvSpPr txBox="1"/>
          <p:nvPr>
            <p:ph type="body" idx="1"/>
          </p:nvPr>
        </p:nvSpPr>
        <p:spPr>
          <a:xfrm>
            <a:off x="635000" y="3175000"/>
            <a:ext cx="23114000" cy="9715878"/>
          </a:xfrm>
          <a:prstGeom prst="rect">
            <a:avLst/>
          </a:prstGeom>
        </p:spPr>
        <p:txBody>
          <a:bodyPr/>
          <a:lstStyle/>
          <a:p>
            <a:pPr marL="549451" indent="-549451" defTabSz="731162">
              <a:defRPr sz="4450"/>
            </a:pPr>
            <a:r>
              <a:t>This lecture is intended to help you achieve the following learning objective: Predict protein structure based on the sequence of amino acids. Express confidence in the quality of a structure prediction.</a:t>
            </a:r>
          </a:p>
          <a:p>
            <a:pPr marL="549451" indent="-549451" defTabSz="731162">
              <a:defRPr sz="4450"/>
            </a:pPr>
            <a:r>
              <a:t>It will introduce</a:t>
            </a:r>
          </a:p>
          <a:p>
            <a:pPr lvl="1" marL="945056" indent="-549451" defTabSz="731162">
              <a:defRPr sz="4450"/>
            </a:pPr>
            <a:r>
              <a:t>motivations of structure prediction</a:t>
            </a:r>
          </a:p>
          <a:p>
            <a:pPr lvl="1" marL="945056" indent="-549451" defTabSz="731162">
              <a:defRPr sz="4450"/>
            </a:pPr>
            <a:r>
              <a:t>how structure space &lt; sequence space</a:t>
            </a:r>
          </a:p>
          <a:p>
            <a:pPr lvl="1" marL="945056" indent="-549451" defTabSz="731162">
              <a:defRPr sz="4450"/>
            </a:pPr>
            <a:r>
              <a:t>making predictions that maximize template information</a:t>
            </a:r>
          </a:p>
          <a:p>
            <a:pPr lvl="1" marL="945056" indent="-549451" defTabSz="731162">
              <a:defRPr sz="4450"/>
            </a:pPr>
            <a:r>
              <a:t>the new deep learning methods, AlphaFold and its faster cousin, ColabFold</a:t>
            </a:r>
          </a:p>
          <a:p>
            <a:pPr marL="549451" indent="-549451" defTabSz="731162">
              <a:defRPr sz="4450"/>
            </a:pPr>
            <a:r>
              <a:t>At the end of this lecture, we will have a discussion about:</a:t>
            </a:r>
          </a:p>
          <a:p>
            <a:pPr lvl="1" marL="945056" indent="-549451" defTabSz="731162">
              <a:defRPr sz="4450"/>
            </a:pPr>
            <a:r>
              <a:t>What factors increase/decrease </a:t>
            </a:r>
          </a:p>
          <a:p>
            <a:pPr lvl="2" marL="1340661" indent="-549451" defTabSz="731162">
              <a:defRPr sz="4450"/>
            </a:pPr>
            <a:r>
              <a:t>your confidence in a predicted structure?</a:t>
            </a:r>
          </a:p>
          <a:p>
            <a:pPr lvl="2" marL="1340661" indent="-549451" defTabSz="731162">
              <a:defRPr sz="4450"/>
            </a:pPr>
            <a:r>
              <a:t>the influences of the prediction algorithm?</a:t>
            </a:r>
          </a:p>
          <a:p>
            <a:pPr lvl="1" marL="945056" indent="-549451" defTabSz="731162">
              <a:defRPr sz="4450"/>
            </a:pPr>
            <a:r>
              <a:t>Can current structure prediction methods be used to predict the effect of a mutations or buffer conditions?</a:t>
            </a:r>
          </a:p>
        </p:txBody>
      </p:sp>
      <p:sp>
        <p:nvSpPr>
          <p:cNvPr id="14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4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4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4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4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4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14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14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14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2"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24" name="Structure"/>
          <p:cNvSpPr txBox="1"/>
          <p:nvPr>
            <p:ph type="title"/>
          </p:nvPr>
        </p:nvSpPr>
        <p:spPr>
          <a:prstGeom prst="rect">
            <a:avLst/>
          </a:prstGeom>
        </p:spPr>
        <p:txBody>
          <a:bodyPr/>
          <a:lstStyle/>
          <a:p>
            <a:pPr/>
            <a:r>
              <a:t>Structure</a:t>
            </a:r>
          </a:p>
        </p:txBody>
      </p:sp>
      <p:sp>
        <p:nvSpPr>
          <p:cNvPr id="225" name="Takes transformed MSA and pair representations…"/>
          <p:cNvSpPr txBox="1"/>
          <p:nvPr>
            <p:ph type="body" sz="half" idx="1"/>
          </p:nvPr>
        </p:nvSpPr>
        <p:spPr>
          <a:xfrm>
            <a:off x="7022431" y="7076775"/>
            <a:ext cx="16466344" cy="5778503"/>
          </a:xfrm>
          <a:prstGeom prst="rect">
            <a:avLst/>
          </a:prstGeom>
        </p:spPr>
        <p:txBody>
          <a:bodyPr anchor="ctr"/>
          <a:lstStyle/>
          <a:p>
            <a:pPr lvl="3"/>
            <a:r>
              <a:t>Takes transformed MSA and pair representations</a:t>
            </a:r>
          </a:p>
          <a:p>
            <a:pPr lvl="3"/>
            <a:r>
              <a:t>Generates Cartesian coordinates</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7" name="Image" descr="Image"/>
          <p:cNvPicPr>
            <a:picLocks noChangeAspect="1"/>
          </p:cNvPicPr>
          <p:nvPr/>
        </p:nvPicPr>
        <p:blipFill>
          <a:blip r:embed="rId2">
            <a:extLst/>
          </a:blip>
          <a:srcRect l="75944" t="47674" r="0" b="0"/>
          <a:stretch>
            <a:fillRect/>
          </a:stretch>
        </p:blipFill>
        <p:spPr>
          <a:xfrm>
            <a:off x="1270500" y="4504233"/>
            <a:ext cx="5149701" cy="7176979"/>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11293202" y="4893265"/>
            <a:ext cx="7924801" cy="28702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41586_2021_3819_MOESM4_ESM.mp4" descr="41586_2021_3819_MOESM4_ESM.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665693" y="1499452"/>
            <a:ext cx="19052614" cy="10717096"/>
          </a:xfrm>
          <a:prstGeom prst="rect">
            <a:avLst/>
          </a:prstGeom>
          <a:ln w="12700">
            <a:miter lim="400000"/>
          </a:ln>
        </p:spPr>
      </p:pic>
      <p:sp>
        <p:nvSpPr>
          <p:cNvPr id="231" name="Structure module for each Evoformer block"/>
          <p:cNvSpPr txBox="1"/>
          <p:nvPr>
            <p:ph type="title"/>
          </p:nvPr>
        </p:nvSpPr>
        <p:spPr>
          <a:prstGeom prst="rect">
            <a:avLst/>
          </a:prstGeom>
        </p:spPr>
        <p:txBody>
          <a:bodyPr/>
          <a:lstStyle>
            <a:lvl1pPr defTabSz="640794">
              <a:defRPr sz="8736"/>
            </a:lvl1pPr>
          </a:lstStyle>
          <a:p>
            <a:pPr/>
            <a:r>
              <a:t>Structure module for each Evoformer block</a:t>
            </a:r>
          </a:p>
        </p:txBody>
      </p:sp>
      <p:sp>
        <p:nvSpPr>
          <p:cNvPr id="2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https://www.nature.com/articles/s41586-021-03819-2#Sec20"/>
          <p:cNvSpPr txBox="1"/>
          <p:nvPr/>
        </p:nvSpPr>
        <p:spPr>
          <a:xfrm>
            <a:off x="9366451" y="12451839"/>
            <a:ext cx="5633239"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https://www.nature.com/articles/s41586-021-03819-2#Sec20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875"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0"/>
                </p:tgtEl>
              </p:cMediaNode>
            </p:video>
            <p:seq concurrent="1" prevAc="none" nextAc="seek">
              <p:cTn id="8" evtFilter="cancelBubble" nodeType="interactiveSeq" restart="whenNotActive" fill="hold">
                <p:stCondLst>
                  <p:cond delay="0" evt="onClick">
                    <p:tgtEl>
                      <p:spTgt spid="23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30"/>
                                        </p:tgtEl>
                                      </p:cBhvr>
                                    </p:cmd>
                                  </p:childTnLst>
                                </p:cTn>
                              </p:par>
                            </p:childTnLst>
                          </p:cTn>
                        </p:par>
                      </p:childTnLst>
                    </p:cTn>
                  </p:par>
                </p:childTnLst>
              </p:cTn>
              <p:nextCondLst>
                <p:cond delay="0" evt="onClick">
                  <p:tgtEl>
                    <p:spTgt spid="23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Why does it work?"/>
          <p:cNvSpPr txBox="1"/>
          <p:nvPr>
            <p:ph type="title"/>
          </p:nvPr>
        </p:nvSpPr>
        <p:spPr>
          <a:prstGeom prst="rect">
            <a:avLst/>
          </a:prstGeom>
        </p:spPr>
        <p:txBody>
          <a:bodyPr/>
          <a:lstStyle/>
          <a:p>
            <a:pPr/>
            <a:r>
              <a:t>Why does it work?</a:t>
            </a:r>
          </a:p>
        </p:txBody>
      </p:sp>
      <p:sp>
        <p:nvSpPr>
          <p:cNvPr id="236" name="“it is a very sophisticated fold recognition algorithm that exploits the completeness of the library of single domain PDB structures” - Jeffrey Skolnick et al…"/>
          <p:cNvSpPr txBox="1"/>
          <p:nvPr>
            <p:ph type="body" idx="1"/>
          </p:nvPr>
        </p:nvSpPr>
        <p:spPr>
          <a:prstGeom prst="rect">
            <a:avLst/>
          </a:prstGeom>
        </p:spPr>
        <p:txBody>
          <a:bodyPr/>
          <a:lstStyle/>
          <a:p>
            <a:pPr/>
            <a:r>
              <a:t>“it is a very sophisticated fold recognition algorithm that exploits the completeness of the library of single domain PDB structures” - Jeffrey Skolnick et al</a:t>
            </a:r>
          </a:p>
          <a:p>
            <a:pPr/>
            <a:r>
              <a:t>“The incredible performance of this network seems down to DeepMind’s superb engineering” - Carlos Rubiera, Oxford</a:t>
            </a:r>
          </a:p>
        </p:txBody>
      </p:sp>
      <p:sp>
        <p:nvSpPr>
          <p:cNvPr id="2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Limitations"/>
          <p:cNvSpPr txBox="1"/>
          <p:nvPr>
            <p:ph type="title"/>
          </p:nvPr>
        </p:nvSpPr>
        <p:spPr>
          <a:prstGeom prst="rect">
            <a:avLst/>
          </a:prstGeom>
        </p:spPr>
        <p:txBody>
          <a:bodyPr/>
          <a:lstStyle/>
          <a:p>
            <a:pPr/>
            <a:r>
              <a:t>Limitations</a:t>
            </a:r>
          </a:p>
        </p:txBody>
      </p:sp>
      <p:sp>
        <p:nvSpPr>
          <p:cNvPr id="240" name="The same as other prediction methods…"/>
          <p:cNvSpPr txBox="1"/>
          <p:nvPr>
            <p:ph type="body" idx="1"/>
          </p:nvPr>
        </p:nvSpPr>
        <p:spPr>
          <a:prstGeom prst="rect">
            <a:avLst/>
          </a:prstGeom>
        </p:spPr>
        <p:txBody>
          <a:bodyPr/>
          <a:lstStyle/>
          <a:p>
            <a:pPr marL="561798" indent="-561798" defTabSz="747593">
              <a:defRPr sz="4550"/>
            </a:pPr>
            <a:r>
              <a:t>The same as other prediction methods</a:t>
            </a:r>
          </a:p>
          <a:p>
            <a:pPr marL="561798" indent="-561798" defTabSz="747593">
              <a:defRPr sz="4550"/>
            </a:pPr>
            <a:r>
              <a:t>Good input information (sequences and structures) is necessary</a:t>
            </a:r>
          </a:p>
          <a:p>
            <a:pPr marL="561798" indent="-561798" defTabSz="747593">
              <a:defRPr sz="4550"/>
            </a:pPr>
          </a:p>
          <a:p>
            <a:pPr marL="561798" indent="-561798" defTabSz="747593">
              <a:defRPr sz="4550"/>
            </a:pPr>
            <a:r>
              <a:t>“AlphaFold predictions of fold-switched conformations are driven by structure memorization” </a:t>
            </a:r>
            <a:r>
              <a:rPr u="sng">
                <a:hlinkClick r:id="rId2" invalidUrl="" action="" tgtFrame="" tooltip="" history="1" highlightClick="0" endSnd="0"/>
              </a:rPr>
              <a:t>https://www.nature.com/articles/s41467-024-51801-z</a:t>
            </a:r>
          </a:p>
          <a:p>
            <a:pPr lvl="1" marL="966293" indent="-561798" defTabSz="747593">
              <a:defRPr sz="4550"/>
            </a:pPr>
            <a:r>
              <a:t>“AF2’s confidence metrics selected against models consistent with experimentally determined fold-switching structures and failed to discriminate between low and high energy conformations.”</a:t>
            </a:r>
          </a:p>
          <a:p>
            <a:pPr lvl="1" marL="966293" indent="-561798" defTabSz="747593">
              <a:defRPr sz="4550"/>
            </a:pPr>
            <a:r>
              <a:t>“AF captured only one out of seven experimentally confirmed fold switchers outside of its training sets”</a:t>
            </a:r>
          </a:p>
          <a:p>
            <a:pPr marL="561798" indent="-561798" defTabSz="747593">
              <a:defRPr sz="4550"/>
            </a:pPr>
          </a:p>
          <a:p>
            <a:pPr marL="561798" indent="-561798" defTabSz="747593">
              <a:defRPr sz="4550"/>
            </a:pPr>
            <a:r>
              <a:t>Does not </a:t>
            </a:r>
          </a:p>
          <a:p>
            <a:pPr lvl="1" marL="966293" indent="-561798" defTabSz="747593">
              <a:defRPr sz="4550"/>
            </a:pPr>
            <a:r>
              <a:t>predict changes with conditions (buffer, ions, ligands) or dynamics</a:t>
            </a:r>
          </a:p>
          <a:p>
            <a:pPr lvl="1" marL="966293" indent="-561798" defTabSz="747593">
              <a:defRPr sz="4550"/>
            </a:pPr>
            <a:r>
              <a:t>include molecules that are not amino acids</a:t>
            </a:r>
          </a:p>
        </p:txBody>
      </p:sp>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Exercise 3: Homology Modeling"/>
          <p:cNvSpPr txBox="1"/>
          <p:nvPr>
            <p:ph type="title"/>
          </p:nvPr>
        </p:nvSpPr>
        <p:spPr>
          <a:xfrm>
            <a:off x="4833937" y="3814823"/>
            <a:ext cx="14716126" cy="4643438"/>
          </a:xfrm>
          <a:prstGeom prst="rect">
            <a:avLst/>
          </a:prstGeom>
        </p:spPr>
        <p:txBody>
          <a:bodyPr/>
          <a:lstStyle/>
          <a:p>
            <a:pPr/>
            <a:r>
              <a:t>Exercise 3: Homology Modeling</a:t>
            </a:r>
          </a:p>
        </p:txBody>
      </p:sp>
      <p:sp>
        <p:nvSpPr>
          <p:cNvPr id="244" name="https://colab.research.google.com/github/daveminh/Chem456-2024F/blob/main/exercises/03-Homology_Modeling.ipynb"/>
          <p:cNvSpPr txBox="1"/>
          <p:nvPr/>
        </p:nvSpPr>
        <p:spPr>
          <a:xfrm>
            <a:off x="726757" y="8234301"/>
            <a:ext cx="22930486"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u="sng">
                <a:latin typeface="+mn-lt"/>
                <a:ea typeface="+mn-ea"/>
                <a:cs typeface="+mn-cs"/>
                <a:sym typeface="Helvetica Light"/>
                <a:hlinkClick r:id="rId2" invalidUrl="" action="" tgtFrame="" tooltip="" history="1" highlightClick="0" endSnd="0"/>
              </a:defRPr>
            </a:lvl1pPr>
          </a:lstStyle>
          <a:p>
            <a:pPr>
              <a:defRPr u="none"/>
            </a:pPr>
            <a:r>
              <a:rPr u="sng">
                <a:hlinkClick r:id="rId2" invalidUrl="" action="" tgtFrame="" tooltip="" history="1" highlightClick="0" endSnd="0"/>
              </a:rPr>
              <a:t>https://colab.research.google.com/github/daveminh/Chem456-2024F/blob/main/exercises/03-Homology_Modeling.ipynb</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References"/>
          <p:cNvSpPr txBox="1"/>
          <p:nvPr>
            <p:ph type="title"/>
          </p:nvPr>
        </p:nvSpPr>
        <p:spPr>
          <a:prstGeom prst="rect">
            <a:avLst/>
          </a:prstGeom>
        </p:spPr>
        <p:txBody>
          <a:bodyPr/>
          <a:lstStyle/>
          <a:p>
            <a:pPr/>
            <a:r>
              <a:t>References</a:t>
            </a:r>
          </a:p>
        </p:txBody>
      </p:sp>
      <p:sp>
        <p:nvSpPr>
          <p:cNvPr id="247" name="Lecture 19 of BIOL 4550 by Chris Bystroff of Rensselaer Polytechnic Institute…"/>
          <p:cNvSpPr txBox="1"/>
          <p:nvPr>
            <p:ph type="body" idx="1"/>
          </p:nvPr>
        </p:nvSpPr>
        <p:spPr>
          <a:prstGeom prst="rect">
            <a:avLst/>
          </a:prstGeom>
        </p:spPr>
        <p:txBody>
          <a:bodyPr/>
          <a:lstStyle/>
          <a:p>
            <a:pPr/>
            <a:r>
              <a:rPr u="sng">
                <a:hlinkClick r:id="rId2" invalidUrl="" action="" tgtFrame="" tooltip="" history="1" highlightClick="0" endSnd="0"/>
              </a:rPr>
              <a:t>Lecture 19 of BIOL 4550</a:t>
            </a:r>
            <a:r>
              <a:t> by Chris Bystroff of Rensselaer Polytechnic Institute</a:t>
            </a:r>
          </a:p>
          <a:p>
            <a:pPr/>
            <a:r>
              <a:rPr u="sng">
                <a:hlinkClick r:id="rId3" invalidUrl="" action="" tgtFrame="" tooltip="" history="1" highlightClick="0" endSnd="0"/>
              </a:rPr>
              <a:t>Lab 04 of IIBM3202 Molecular Modeling and Simulation</a:t>
            </a:r>
            <a:r>
              <a:t> from the Institute for Biological and Engineering at Pontificia Universidad Catolica de Chile</a:t>
            </a:r>
          </a:p>
          <a:p>
            <a:pPr/>
            <a:r>
              <a:t>Chothia C &amp; Lesk AM (1986) _EMBO J_ 5(4), 823–826</a:t>
            </a:r>
          </a:p>
          <a:p>
            <a:pPr/>
            <a:r>
              <a:t>AlphaFold paper: </a:t>
            </a:r>
            <a:r>
              <a:rPr u="sng">
                <a:hlinkClick r:id="rId4" invalidUrl="" action="" tgtFrame="" tooltip="" history="1" highlightClick="0" endSnd="0"/>
              </a:rPr>
              <a:t>https://www.nature.com/articles/s41586-021-03819-2</a:t>
            </a:r>
          </a:p>
          <a:p>
            <a:pPr lvl="1"/>
            <a:r>
              <a:t>Oxford Protein Informatics Group Blog Post: </a:t>
            </a:r>
            <a:r>
              <a:rPr u="sng">
                <a:hlinkClick r:id="rId5" invalidUrl="" action="" tgtFrame="" tooltip="" history="1" highlightClick="0" endSnd="0"/>
              </a:rPr>
              <a:t>https://www.blopig.com/blog/2021/07/alphafold-2-is-here-whats-behind-the-structure-prediction-miracle/</a:t>
            </a:r>
          </a:p>
          <a:p>
            <a:pPr lvl="1"/>
            <a:r>
              <a:t>Skolnick paper: </a:t>
            </a:r>
            <a:r>
              <a:rPr u="sng">
                <a:hlinkClick r:id="rId6" invalidUrl="" action="" tgtFrame="" tooltip="" history="1" highlightClick="0" endSnd="0"/>
              </a:rPr>
              <a:t>https://www.ncbi.nlm.nih.gov/pmc/articles/PMC8592092/pdf/nihms-1751143.pdf</a:t>
            </a:r>
          </a:p>
          <a:p>
            <a:pPr/>
            <a:r>
              <a:t>RoseTTA fold paper: </a:t>
            </a:r>
            <a:r>
              <a:rPr u="sng">
                <a:hlinkClick r:id="rId7" invalidUrl="" action="" tgtFrame="" tooltip="" history="1" highlightClick="0" endSnd="0"/>
              </a:rPr>
              <a:t>https://doi.org/10.1126/science.abj8754</a:t>
            </a:r>
          </a:p>
        </p:txBody>
      </p:sp>
      <p:sp>
        <p:nvSpPr>
          <p:cNvPr id="2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Exercise 3: Homology Modeling"/>
          <p:cNvSpPr txBox="1"/>
          <p:nvPr>
            <p:ph type="title"/>
          </p:nvPr>
        </p:nvSpPr>
        <p:spPr>
          <a:xfrm>
            <a:off x="4833937" y="3814823"/>
            <a:ext cx="14716126" cy="4643438"/>
          </a:xfrm>
          <a:prstGeom prst="rect">
            <a:avLst/>
          </a:prstGeom>
        </p:spPr>
        <p:txBody>
          <a:bodyPr/>
          <a:lstStyle/>
          <a:p>
            <a:pPr/>
            <a:r>
              <a:t>Exercise 3: Homology Modeling</a:t>
            </a:r>
          </a:p>
        </p:txBody>
      </p:sp>
      <p:sp>
        <p:nvSpPr>
          <p:cNvPr id="146" name="https://colab.research.google.com/github/daveminh/Chem456-2024F/blob/main/exercises/03-Homology_Modeling.ipynb…"/>
          <p:cNvSpPr txBox="1"/>
          <p:nvPr/>
        </p:nvSpPr>
        <p:spPr>
          <a:xfrm>
            <a:off x="726757" y="7942201"/>
            <a:ext cx="22930486" cy="319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5000">
                <a:latin typeface="+mn-lt"/>
                <a:ea typeface="+mn-ea"/>
                <a:cs typeface="+mn-cs"/>
                <a:sym typeface="Helvetica Light"/>
              </a:defRPr>
            </a:pPr>
            <a:r>
              <a:rPr u="sng">
                <a:hlinkClick r:id="rId2" invalidUrl="" action="" tgtFrame="" tooltip="" history="1" highlightClick="0" endSnd="0"/>
              </a:rPr>
              <a:t>https://colab.research.google.com/github/daveminh/Chem456-2024F/blob/main/exercises/03-Homology_Modeling.ipynb</a:t>
            </a:r>
          </a:p>
          <a:p>
            <a:pPr>
              <a:defRPr sz="5000">
                <a:latin typeface="+mn-lt"/>
                <a:ea typeface="+mn-ea"/>
                <a:cs typeface="+mn-cs"/>
                <a:sym typeface="Helvetica Light"/>
              </a:defRPr>
            </a:pPr>
          </a:p>
          <a:p>
            <a:pPr>
              <a:defRPr sz="5000">
                <a:latin typeface="+mn-lt"/>
                <a:ea typeface="+mn-ea"/>
                <a:cs typeface="+mn-cs"/>
                <a:sym typeface="Helvetica Light"/>
              </a:defRPr>
            </a:pPr>
            <a:r>
              <a:t>Goal: start running Part II</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tructure Prediction Principles"/>
          <p:cNvSpPr txBox="1"/>
          <p:nvPr>
            <p:ph type="title"/>
          </p:nvPr>
        </p:nvSpPr>
        <p:spPr>
          <a:prstGeom prst="rect">
            <a:avLst/>
          </a:prstGeom>
        </p:spPr>
        <p:txBody>
          <a:bodyPr/>
          <a:lstStyle/>
          <a:p>
            <a:pPr/>
            <a:r>
              <a:t>Structure Prediction Principles</a:t>
            </a:r>
          </a:p>
        </p:txBody>
      </p:sp>
      <p:sp>
        <p:nvSpPr>
          <p:cNvPr id="14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hy perform structure prediction?"/>
          <p:cNvSpPr txBox="1"/>
          <p:nvPr>
            <p:ph type="title"/>
          </p:nvPr>
        </p:nvSpPr>
        <p:spPr>
          <a:prstGeom prst="rect">
            <a:avLst/>
          </a:prstGeom>
        </p:spPr>
        <p:txBody>
          <a:bodyPr/>
          <a:lstStyle>
            <a:lvl1pPr defTabSz="796885">
              <a:defRPr sz="10864"/>
            </a:lvl1pPr>
          </a:lstStyle>
          <a:p>
            <a:pPr/>
            <a:r>
              <a:t>Why perform structure prediction?</a:t>
            </a:r>
          </a:p>
        </p:txBody>
      </p:sp>
      <p:sp>
        <p:nvSpPr>
          <p:cNvPr id="152" name="Predict…"/>
          <p:cNvSpPr txBox="1"/>
          <p:nvPr>
            <p:ph type="body" idx="1"/>
          </p:nvPr>
        </p:nvSpPr>
        <p:spPr>
          <a:prstGeom prst="rect">
            <a:avLst/>
          </a:prstGeom>
        </p:spPr>
        <p:txBody>
          <a:bodyPr/>
          <a:lstStyle/>
          <a:p>
            <a:pPr/>
            <a:r>
              <a:t>Predict</a:t>
            </a:r>
          </a:p>
          <a:p>
            <a:pPr lvl="1"/>
            <a:r>
              <a:t>functional differences between homologs (e.g. isoforms or different species)</a:t>
            </a:r>
          </a:p>
          <a:p>
            <a:pPr lvl="1"/>
            <a:r>
              <a:t>effects of mutations</a:t>
            </a:r>
          </a:p>
          <a:p>
            <a:pPr lvl="1"/>
            <a:r>
              <a:t>binding sites and drug interactions</a:t>
            </a:r>
          </a:p>
          <a:p>
            <a:pPr/>
            <a:r>
              <a:t>Design the above</a:t>
            </a:r>
          </a:p>
          <a:p>
            <a:pPr/>
          </a:p>
          <a:p>
            <a:pPr/>
            <a:r>
              <a:t>It’s easier than structure determination</a:t>
            </a:r>
          </a:p>
          <a:p>
            <a:pPr/>
            <a:r>
              <a:t>Even with rapid expansion of the PDB, many-fold more sequences have been obtained</a:t>
            </a:r>
          </a:p>
          <a:p>
            <a:pPr/>
          </a:p>
          <a:p>
            <a:pPr/>
            <a:r>
              <a:t>Fortunately…</a:t>
            </a:r>
          </a:p>
        </p:txBody>
      </p:sp>
      <p:sp>
        <p:nvSpPr>
          <p:cNvPr id="15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52">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52">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52">
                                            <p:txEl>
                                              <p:pRg st="4" end="4"/>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152">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152">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152">
                                            <p:txEl>
                                              <p:pRg st="7" end="7"/>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1" fill="hold">
                                  <p:stCondLst>
                                    <p:cond delay="0"/>
                                  </p:stCondLst>
                                  <p:iterate type="el" backwards="0">
                                    <p:tmAbs val="0"/>
                                  </p:iterate>
                                  <p:childTnLst>
                                    <p:set>
                                      <p:cBhvr>
                                        <p:cTn id="32" fill="hold"/>
                                        <p:tgtEl>
                                          <p:spTgt spid="15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52">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2"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156" name="Structure &lt; sequence space"/>
          <p:cNvSpPr txBox="1"/>
          <p:nvPr>
            <p:ph type="title"/>
          </p:nvPr>
        </p:nvSpPr>
        <p:spPr>
          <a:prstGeom prst="rect">
            <a:avLst/>
          </a:prstGeom>
        </p:spPr>
        <p:txBody>
          <a:bodyPr/>
          <a:lstStyle/>
          <a:p>
            <a:pPr/>
            <a:r>
              <a:t>Structure &lt; sequence space</a:t>
            </a:r>
          </a:p>
        </p:txBody>
      </p:sp>
      <p:sp>
        <p:nvSpPr>
          <p:cNvPr id="157" name="The number of unique folds is far less than the number of sequences…"/>
          <p:cNvSpPr txBox="1"/>
          <p:nvPr>
            <p:ph type="body" sz="half" idx="1"/>
          </p:nvPr>
        </p:nvSpPr>
        <p:spPr>
          <a:prstGeom prst="rect">
            <a:avLst/>
          </a:prstGeom>
        </p:spPr>
        <p:txBody>
          <a:bodyPr anchor="ctr"/>
          <a:lstStyle/>
          <a:p>
            <a:pPr marL="512884" indent="-512884">
              <a:defRPr sz="5000">
                <a:solidFill>
                  <a:srgbClr val="000000"/>
                </a:solidFill>
                <a:latin typeface="+mn-lt"/>
                <a:ea typeface="+mn-ea"/>
                <a:cs typeface="+mn-cs"/>
                <a:sym typeface="Helvetica Light"/>
              </a:defRPr>
            </a:pPr>
            <a:r>
              <a:t>The number of unique folds is far less than the number of sequences</a:t>
            </a:r>
          </a:p>
          <a:p>
            <a:pPr marL="512884" indent="-512884">
              <a:defRPr sz="5000">
                <a:solidFill>
                  <a:srgbClr val="000000"/>
                </a:solidFill>
                <a:latin typeface="+mn-lt"/>
                <a:ea typeface="+mn-ea"/>
                <a:cs typeface="+mn-cs"/>
                <a:sym typeface="Helvetica Light"/>
              </a:defRPr>
            </a:pPr>
            <a:r>
              <a:t>Similar sequences have similar structure - in general, sequence identify only needs to be 30-40%!</a:t>
            </a:r>
          </a:p>
          <a:p>
            <a:pPr marL="512884" indent="-512884">
              <a:defRPr sz="5000">
                <a:solidFill>
                  <a:srgbClr val="000000"/>
                </a:solidFill>
                <a:latin typeface="+mn-lt"/>
                <a:ea typeface="+mn-ea"/>
                <a:cs typeface="+mn-cs"/>
                <a:sym typeface="Helvetica Light"/>
              </a:defRPr>
            </a:pPr>
            <a:r>
              <a:t>Therefore we can model a sequence of unknown structure based on a homolog with known structure</a:t>
            </a:r>
          </a:p>
          <a:p>
            <a:pPr marL="512884" indent="-512884">
              <a:defRPr sz="5000">
                <a:solidFill>
                  <a:srgbClr val="000000"/>
                </a:solidFill>
                <a:latin typeface="+mn-lt"/>
                <a:ea typeface="+mn-ea"/>
                <a:cs typeface="+mn-cs"/>
                <a:sym typeface="Helvetica Light"/>
              </a:defRPr>
            </a:pPr>
          </a:p>
          <a:p>
            <a:pPr marL="512884" indent="-512884">
              <a:defRPr sz="5000">
                <a:solidFill>
                  <a:srgbClr val="000000"/>
                </a:solidFill>
                <a:latin typeface="+mn-lt"/>
                <a:ea typeface="+mn-ea"/>
                <a:cs typeface="+mn-cs"/>
                <a:sym typeface="Helvetica Light"/>
              </a:defRPr>
            </a:pPr>
            <a:r>
              <a:t>But how?</a:t>
            </a:r>
          </a:p>
        </p:txBody>
      </p:sp>
      <p:sp>
        <p:nvSpPr>
          <p:cNvPr id="158" name="Slide Number"/>
          <p:cNvSpPr txBox="1"/>
          <p:nvPr>
            <p:ph type="sldNum" sz="quarter" idx="2"/>
          </p:nvPr>
        </p:nvSpPr>
        <p:spPr>
          <a:xfrm>
            <a:off x="12141301" y="13004800"/>
            <a:ext cx="282678"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9" name="cm_01.png" descr="cm_01.png"/>
          <p:cNvPicPr>
            <a:picLocks noChangeAspect="1"/>
          </p:cNvPicPr>
          <p:nvPr/>
        </p:nvPicPr>
        <p:blipFill>
          <a:blip r:embed="rId2">
            <a:extLst/>
          </a:blip>
          <a:stretch>
            <a:fillRect/>
          </a:stretch>
        </p:blipFill>
        <p:spPr>
          <a:xfrm>
            <a:off x="13471904" y="3170270"/>
            <a:ext cx="9546583" cy="9651491"/>
          </a:xfrm>
          <a:prstGeom prst="rect">
            <a:avLst/>
          </a:prstGeom>
          <a:ln w="12700">
            <a:miter lim="400000"/>
          </a:ln>
        </p:spPr>
      </p:pic>
      <p:sp>
        <p:nvSpPr>
          <p:cNvPr id="160" name="Chothia C &amp; Lesk AM (1986) _EMBO J_ 5(4), 823–826"/>
          <p:cNvSpPr txBox="1"/>
          <p:nvPr/>
        </p:nvSpPr>
        <p:spPr>
          <a:xfrm>
            <a:off x="15716816" y="13074054"/>
            <a:ext cx="5056760"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Chothia C &amp; Lesk AM (1986) _EMBO J_ 5(4), 823–826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7">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1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157">
                                            <p:txEl>
                                              <p:pRg st="2" end="2"/>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15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5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9" grpId="2"/>
      <p:bldP build="p" bldLvl="5" animBg="1" rev="0" advAuto="0" spid="157"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3" name="Image" descr="Image"/>
          <p:cNvPicPr>
            <a:picLocks noChangeAspect="1"/>
          </p:cNvPicPr>
          <p:nvPr/>
        </p:nvPicPr>
        <p:blipFill>
          <a:blip r:embed="rId2">
            <a:extLst/>
          </a:blip>
          <a:stretch>
            <a:fillRect/>
          </a:stretch>
        </p:blipFill>
        <p:spPr>
          <a:xfrm>
            <a:off x="4245570" y="2205"/>
            <a:ext cx="15875001" cy="12267047"/>
          </a:xfrm>
          <a:prstGeom prst="rect">
            <a:avLst/>
          </a:prstGeom>
          <a:ln w="12700">
            <a:miter lim="400000"/>
          </a:ln>
        </p:spPr>
      </p:pic>
      <p:sp>
        <p:nvSpPr>
          <p:cNvPr id="164" name="Bystroff, 2020"/>
          <p:cNvSpPr txBox="1"/>
          <p:nvPr/>
        </p:nvSpPr>
        <p:spPr>
          <a:xfrm>
            <a:off x="10855126" y="12327147"/>
            <a:ext cx="2655889"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Bystroff, 2020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7" name="lecture19 - Page 17.pdf" descr="lecture19 - Page 17.pdf"/>
          <p:cNvPicPr>
            <a:picLocks noChangeAspect="1"/>
          </p:cNvPicPr>
          <p:nvPr/>
        </p:nvPicPr>
        <p:blipFill>
          <a:blip r:embed="rId2">
            <a:extLst/>
          </a:blip>
          <a:stretch>
            <a:fillRect/>
          </a:stretch>
        </p:blipFill>
        <p:spPr>
          <a:xfrm>
            <a:off x="4245570" y="0"/>
            <a:ext cx="15875001" cy="12267046"/>
          </a:xfrm>
          <a:prstGeom prst="rect">
            <a:avLst/>
          </a:prstGeom>
          <a:ln w="12700">
            <a:miter lim="400000"/>
          </a:ln>
        </p:spPr>
      </p:pic>
      <p:sp>
        <p:nvSpPr>
          <p:cNvPr id="168" name="Bystroff, 2020"/>
          <p:cNvSpPr txBox="1"/>
          <p:nvPr/>
        </p:nvSpPr>
        <p:spPr>
          <a:xfrm>
            <a:off x="10855126" y="12327147"/>
            <a:ext cx="2655889"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Bystroff, 2020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Choosing Structure Prediction Software"/>
          <p:cNvSpPr txBox="1"/>
          <p:nvPr>
            <p:ph type="title"/>
          </p:nvPr>
        </p:nvSpPr>
        <p:spPr>
          <a:prstGeom prst="rect">
            <a:avLst/>
          </a:prstGeom>
        </p:spPr>
        <p:txBody>
          <a:bodyPr/>
          <a:lstStyle>
            <a:lvl1pPr defTabSz="690086">
              <a:defRPr sz="9407"/>
            </a:lvl1pPr>
          </a:lstStyle>
          <a:p>
            <a:pPr/>
            <a:r>
              <a:t>Choosing Structure Prediction Software</a:t>
            </a:r>
          </a:p>
        </p:txBody>
      </p:sp>
      <p:sp>
        <p:nvSpPr>
          <p:cNvPr id="171" name="There are many software tools for protein structure prediction (see https://en.wikipedia.org/wiki/List_of_protein_structure_prediction_software)…"/>
          <p:cNvSpPr txBox="1"/>
          <p:nvPr>
            <p:ph type="body" idx="1"/>
          </p:nvPr>
        </p:nvSpPr>
        <p:spPr>
          <a:prstGeom prst="rect">
            <a:avLst/>
          </a:prstGeom>
        </p:spPr>
        <p:txBody>
          <a:bodyPr/>
          <a:lstStyle/>
          <a:p>
            <a:pPr/>
            <a:r>
              <a:t>There are many software tools for protein structure prediction (see </a:t>
            </a:r>
            <a:r>
              <a:rPr u="sng">
                <a:hlinkClick r:id="rId2" invalidUrl="" action="" tgtFrame="" tooltip="" history="1" highlightClick="0" endSnd="0"/>
              </a:rPr>
              <a:t>https://en.wikipedia.org/wiki/List_of_protein_structure_prediction_software</a:t>
            </a:r>
            <a:r>
              <a:t>)</a:t>
            </a:r>
          </a:p>
          <a:p>
            <a:pPr/>
            <a:r>
              <a:t>How should you decide which to use?</a:t>
            </a:r>
          </a:p>
          <a:p>
            <a:pPr lvl="1"/>
            <a:r>
              <a:t>Ease of use</a:t>
            </a:r>
          </a:p>
          <a:p>
            <a:pPr lvl="2"/>
            <a:r>
              <a:t>Web server - easier for sporadic use</a:t>
            </a:r>
          </a:p>
          <a:p>
            <a:pPr lvl="2"/>
            <a:r>
              <a:t>Downloadable and scriptable - easier for large-scale applications</a:t>
            </a:r>
          </a:p>
          <a:p>
            <a:pPr lvl="1"/>
            <a:r>
              <a:t>Speed</a:t>
            </a:r>
          </a:p>
          <a:p>
            <a:pPr lvl="1"/>
            <a:r>
              <a:t>Accuracy</a:t>
            </a:r>
          </a:p>
          <a:p>
            <a:pPr lvl="1"/>
            <a:r>
              <a:t>Whether it uses many templates</a:t>
            </a:r>
          </a:p>
          <a:p>
            <a:pPr/>
            <a:r>
              <a:t>Suppose that you have a crystal structure of a protein-ligand complex that is missing some loops. Do you want to use a structure prediction tool that has one or many templates?</a:t>
            </a:r>
          </a:p>
        </p:txBody>
      </p:sp>
      <p:sp>
        <p:nvSpPr>
          <p:cNvPr id="17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1">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171">
                                            <p:txEl>
                                              <p:pRg st="3" end="3"/>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17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17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 fill="hold">
                                  <p:stCondLst>
                                    <p:cond delay="0"/>
                                  </p:stCondLst>
                                  <p:iterate type="el" backwards="0">
                                    <p:tmAbs val="0"/>
                                  </p:iterate>
                                  <p:childTnLst>
                                    <p:set>
                                      <p:cBhvr>
                                        <p:cTn id="38" fill="hold"/>
                                        <p:tgtEl>
                                          <p:spTgt spid="17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1" grpId="1"/>
    </p:bldLst>
  </p:timing>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